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0" r:id="rId3"/>
    <p:sldId id="261" r:id="rId4"/>
    <p:sldId id="262" r:id="rId5"/>
  </p:sldIdLst>
  <p:sldSz cx="12563475" cy="8748713"/>
  <p:notesSz cx="6858000" cy="9144000"/>
  <p:defaultTextStyle>
    <a:defPPr>
      <a:defRPr lang="en-US"/>
    </a:defPPr>
    <a:lvl1pPr marL="0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5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9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62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5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5F02"/>
    <a:srgbClr val="FEE090"/>
    <a:srgbClr val="4575B4"/>
    <a:srgbClr val="91BFDB"/>
    <a:srgbClr val="DFDFDF"/>
    <a:srgbClr val="C7FFFF"/>
    <a:srgbClr val="FC8D59"/>
    <a:srgbClr val="FF0000"/>
    <a:srgbClr val="0000FF"/>
    <a:srgbClr val="E0F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>
        <p:scale>
          <a:sx n="140" d="100"/>
          <a:sy n="140" d="100"/>
        </p:scale>
        <p:origin x="36" y="-3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2261" y="1431792"/>
            <a:ext cx="10678954" cy="3045848"/>
          </a:xfrm>
        </p:spPr>
        <p:txBody>
          <a:bodyPr anchor="b"/>
          <a:lstStyle>
            <a:lvl1pPr algn="ctr"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0435" y="4595102"/>
            <a:ext cx="9422606" cy="2112247"/>
          </a:xfrm>
        </p:spPr>
        <p:txBody>
          <a:bodyPr/>
          <a:lstStyle>
            <a:lvl1pPr marL="0" indent="0" algn="ctr">
              <a:buNone/>
              <a:defRPr sz="3062"/>
            </a:lvl1pPr>
            <a:lvl2pPr marL="583302" indent="0" algn="ctr">
              <a:buNone/>
              <a:defRPr sz="2551"/>
            </a:lvl2pPr>
            <a:lvl3pPr marL="1166604" indent="0" algn="ctr">
              <a:buNone/>
              <a:defRPr sz="2296"/>
            </a:lvl3pPr>
            <a:lvl4pPr marL="1749906" indent="0" algn="ctr">
              <a:buNone/>
              <a:defRPr sz="2041"/>
            </a:lvl4pPr>
            <a:lvl5pPr marL="2333208" indent="0" algn="ctr">
              <a:buNone/>
              <a:defRPr sz="2041"/>
            </a:lvl5pPr>
            <a:lvl6pPr marL="2916510" indent="0" algn="ctr">
              <a:buNone/>
              <a:defRPr sz="2041"/>
            </a:lvl6pPr>
            <a:lvl7pPr marL="3499811" indent="0" algn="ctr">
              <a:buNone/>
              <a:defRPr sz="2041"/>
            </a:lvl7pPr>
            <a:lvl8pPr marL="4083114" indent="0" algn="ctr">
              <a:buNone/>
              <a:defRPr sz="2041"/>
            </a:lvl8pPr>
            <a:lvl9pPr marL="4666416" indent="0" algn="ctr">
              <a:buNone/>
              <a:defRPr sz="2041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70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25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0739" y="465788"/>
            <a:ext cx="2708999" cy="741413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3740" y="465788"/>
            <a:ext cx="7969954" cy="741413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41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878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198" y="2181105"/>
            <a:ext cx="10835997" cy="3639221"/>
          </a:xfrm>
        </p:spPr>
        <p:txBody>
          <a:bodyPr anchor="b"/>
          <a:lstStyle>
            <a:lvl1pPr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198" y="5854757"/>
            <a:ext cx="10835997" cy="1913780"/>
          </a:xfrm>
        </p:spPr>
        <p:txBody>
          <a:bodyPr/>
          <a:lstStyle>
            <a:lvl1pPr marL="0" indent="0">
              <a:buNone/>
              <a:defRPr sz="3062">
                <a:solidFill>
                  <a:schemeClr val="tx1"/>
                </a:solidFill>
              </a:defRPr>
            </a:lvl1pPr>
            <a:lvl2pPr marL="583302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166604" indent="0">
              <a:buNone/>
              <a:defRPr sz="2296">
                <a:solidFill>
                  <a:schemeClr val="tx1">
                    <a:tint val="75000"/>
                  </a:schemeClr>
                </a:solidFill>
              </a:defRPr>
            </a:lvl3pPr>
            <a:lvl4pPr marL="174990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4pPr>
            <a:lvl5pPr marL="2333208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5pPr>
            <a:lvl6pPr marL="2916510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6pPr>
            <a:lvl7pPr marL="3499811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7pPr>
            <a:lvl8pPr marL="4083114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8pPr>
            <a:lvl9pPr marL="466641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15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374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026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14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7" y="465792"/>
            <a:ext cx="10835997" cy="16910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377" y="2144650"/>
            <a:ext cx="5314938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5377" y="3195712"/>
            <a:ext cx="5314938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0262" y="2144650"/>
            <a:ext cx="5341113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0262" y="3195712"/>
            <a:ext cx="5341113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27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9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1115" y="1259656"/>
            <a:ext cx="6360259" cy="6217257"/>
          </a:xfrm>
        </p:spPr>
        <p:txBody>
          <a:bodyPr/>
          <a:lstStyle>
            <a:lvl1pPr>
              <a:defRPr sz="4082"/>
            </a:lvl1pPr>
            <a:lvl2pPr>
              <a:defRPr sz="3572"/>
            </a:lvl2pPr>
            <a:lvl3pPr>
              <a:defRPr sz="3062"/>
            </a:lvl3pPr>
            <a:lvl4pPr>
              <a:defRPr sz="2551"/>
            </a:lvl4pPr>
            <a:lvl5pPr>
              <a:defRPr sz="2551"/>
            </a:lvl5pPr>
            <a:lvl6pPr>
              <a:defRPr sz="2551"/>
            </a:lvl6pPr>
            <a:lvl7pPr>
              <a:defRPr sz="2551"/>
            </a:lvl7pPr>
            <a:lvl8pPr>
              <a:defRPr sz="2551"/>
            </a:lvl8pPr>
            <a:lvl9pPr>
              <a:defRPr sz="2551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1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41115" y="1259656"/>
            <a:ext cx="6360259" cy="6217257"/>
          </a:xfrm>
        </p:spPr>
        <p:txBody>
          <a:bodyPr anchor="t"/>
          <a:lstStyle>
            <a:lvl1pPr marL="0" indent="0">
              <a:buNone/>
              <a:defRPr sz="4082"/>
            </a:lvl1pPr>
            <a:lvl2pPr marL="583302" indent="0">
              <a:buNone/>
              <a:defRPr sz="3572"/>
            </a:lvl2pPr>
            <a:lvl3pPr marL="1166604" indent="0">
              <a:buNone/>
              <a:defRPr sz="3062"/>
            </a:lvl3pPr>
            <a:lvl4pPr marL="1749906" indent="0">
              <a:buNone/>
              <a:defRPr sz="2551"/>
            </a:lvl4pPr>
            <a:lvl5pPr marL="2333208" indent="0">
              <a:buNone/>
              <a:defRPr sz="2551"/>
            </a:lvl5pPr>
            <a:lvl6pPr marL="2916510" indent="0">
              <a:buNone/>
              <a:defRPr sz="2551"/>
            </a:lvl6pPr>
            <a:lvl7pPr marL="3499811" indent="0">
              <a:buNone/>
              <a:defRPr sz="2551"/>
            </a:lvl7pPr>
            <a:lvl8pPr marL="4083114" indent="0">
              <a:buNone/>
              <a:defRPr sz="2551"/>
            </a:lvl8pPr>
            <a:lvl9pPr marL="4666416" indent="0">
              <a:buNone/>
              <a:defRPr sz="2551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67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3741" y="465792"/>
            <a:ext cx="10835997" cy="16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741" y="2328940"/>
            <a:ext cx="10835997" cy="5550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3739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4B8E0-FAC3-4C35-849D-EC3CC82D8072}" type="datetimeFigureOut">
              <a:rPr lang="en-GB" smtClean="0"/>
              <a:t>16/02/2017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653" y="8108763"/>
            <a:ext cx="4240173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72956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41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66604" rtl="0" eaLnBrk="1" latinLnBrk="0" hangingPunct="1">
        <a:lnSpc>
          <a:spcPct val="90000"/>
        </a:lnSpc>
        <a:spcBef>
          <a:spcPct val="0"/>
        </a:spcBef>
        <a:buNone/>
        <a:defRPr sz="56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1651" indent="-291651" algn="l" defTabSz="1166604" rtl="0" eaLnBrk="1" latinLnBrk="0" hangingPunct="1">
        <a:lnSpc>
          <a:spcPct val="90000"/>
        </a:lnSpc>
        <a:spcBef>
          <a:spcPts val="1276"/>
        </a:spcBef>
        <a:buFont typeface="Arial" panose="020B0604020202020204" pitchFamily="34" charset="0"/>
        <a:buChar char="•"/>
        <a:defRPr sz="3572" kern="1200">
          <a:solidFill>
            <a:schemeClr val="tx1"/>
          </a:solidFill>
          <a:latin typeface="+mn-lt"/>
          <a:ea typeface="+mn-ea"/>
          <a:cs typeface="+mn-cs"/>
        </a:defRPr>
      </a:lvl1pPr>
      <a:lvl2pPr marL="874953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3062" kern="1200">
          <a:solidFill>
            <a:schemeClr val="tx1"/>
          </a:solidFill>
          <a:latin typeface="+mn-lt"/>
          <a:ea typeface="+mn-ea"/>
          <a:cs typeface="+mn-cs"/>
        </a:defRPr>
      </a:lvl2pPr>
      <a:lvl3pPr marL="145825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2041557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624859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3208160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791462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37476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958066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1pPr>
      <a:lvl2pPr marL="583302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2pPr>
      <a:lvl3pPr marL="116660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3pPr>
      <a:lvl4pPr marL="174990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333208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291651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499811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08311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66641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215153" y="174812"/>
            <a:ext cx="13218459" cy="7678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43292388"/>
              </p:ext>
            </p:extLst>
          </p:nvPr>
        </p:nvGraphicFramePr>
        <p:xfrm>
          <a:off x="333458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616588"/>
              </p:ext>
            </p:extLst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6195417"/>
              </p:ext>
            </p:extLst>
          </p:nvPr>
        </p:nvGraphicFramePr>
        <p:xfrm>
          <a:off x="333457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28353"/>
              </p:ext>
            </p:extLst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394777"/>
              </p:ext>
            </p:extLst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016762"/>
              </p:ext>
            </p:extLst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634149"/>
              </p:ext>
            </p:extLst>
          </p:nvPr>
        </p:nvGraphicFramePr>
        <p:xfrm>
          <a:off x="10046715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13589"/>
              </p:ext>
            </p:extLst>
          </p:nvPr>
        </p:nvGraphicFramePr>
        <p:xfrm>
          <a:off x="340059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159790"/>
              </p:ext>
            </p:extLst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5667804" y="5146625"/>
            <a:ext cx="3980125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contaminants</a:t>
            </a:r>
            <a:endParaRPr lang="en-GB" sz="2105" dirty="0"/>
          </a:p>
        </p:txBody>
      </p: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044601"/>
              </p:ext>
            </p:extLst>
          </p:nvPr>
        </p:nvGraphicFramePr>
        <p:xfrm>
          <a:off x="5669280" y="5566457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270148"/>
              </p:ext>
            </p:extLst>
          </p:nvPr>
        </p:nvGraphicFramePr>
        <p:xfrm>
          <a:off x="8106704" y="5576857"/>
          <a:ext cx="15444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31" name="Textfeld 30"/>
          <p:cNvSpPr txBox="1"/>
          <p:nvPr/>
        </p:nvSpPr>
        <p:spPr>
          <a:xfrm>
            <a:off x="9841247" y="5146625"/>
            <a:ext cx="3454199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single</a:t>
            </a:r>
            <a:r>
              <a:rPr lang="de-DE" sz="2105" dirty="0"/>
              <a:t> </a:t>
            </a:r>
            <a:r>
              <a:rPr lang="de-DE" sz="2105" dirty="0" err="1"/>
              <a:t>peaks</a:t>
            </a:r>
            <a:endParaRPr lang="en-GB" sz="2105" dirty="0"/>
          </a:p>
        </p:txBody>
      </p:sp>
      <p:graphicFrame>
        <p:nvGraphicFramePr>
          <p:cNvPr id="32" name="Tabel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4281374"/>
              </p:ext>
            </p:extLst>
          </p:nvPr>
        </p:nvGraphicFramePr>
        <p:xfrm>
          <a:off x="11751046" y="5576855"/>
          <a:ext cx="15444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graphicFrame>
        <p:nvGraphicFramePr>
          <p:cNvPr id="33" name="Tabel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3810080"/>
              </p:ext>
            </p:extLst>
          </p:nvPr>
        </p:nvGraphicFramePr>
        <p:xfrm>
          <a:off x="9840622" y="5566458"/>
          <a:ext cx="1538553" cy="1598400"/>
        </p:xfrm>
        <a:graphic>
          <a:graphicData uri="http://schemas.openxmlformats.org/drawingml/2006/table">
            <a:tbl>
              <a:tblPr/>
              <a:tblGrid>
                <a:gridCol w="508953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Pfeil nach rechts 64"/>
          <p:cNvSpPr/>
          <p:nvPr/>
        </p:nvSpPr>
        <p:spPr>
          <a:xfrm>
            <a:off x="7778965" y="6407862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Pfeil nach rechts 65"/>
          <p:cNvSpPr/>
          <p:nvPr/>
        </p:nvSpPr>
        <p:spPr>
          <a:xfrm>
            <a:off x="11423307" y="6392676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/>
          <p:cNvSpPr/>
          <p:nvPr/>
        </p:nvSpPr>
        <p:spPr>
          <a:xfrm>
            <a:off x="346883" y="2927131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hteck 36"/>
          <p:cNvSpPr/>
          <p:nvPr/>
        </p:nvSpPr>
        <p:spPr>
          <a:xfrm>
            <a:off x="2792259" y="3457766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/>
          <p:cNvSpPr/>
          <p:nvPr/>
        </p:nvSpPr>
        <p:spPr>
          <a:xfrm>
            <a:off x="5223961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hteck 38"/>
          <p:cNvSpPr/>
          <p:nvPr/>
        </p:nvSpPr>
        <p:spPr>
          <a:xfrm>
            <a:off x="6256120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hteck 40"/>
          <p:cNvSpPr/>
          <p:nvPr/>
        </p:nvSpPr>
        <p:spPr>
          <a:xfrm>
            <a:off x="7655663" y="3736263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hteck 41"/>
          <p:cNvSpPr/>
          <p:nvPr/>
        </p:nvSpPr>
        <p:spPr>
          <a:xfrm>
            <a:off x="363627" y="6376057"/>
            <a:ext cx="2004120" cy="5327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/>
          <p:cNvSpPr/>
          <p:nvPr/>
        </p:nvSpPr>
        <p:spPr>
          <a:xfrm>
            <a:off x="3439564" y="6390456"/>
            <a:ext cx="2016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hteck 44"/>
          <p:cNvSpPr/>
          <p:nvPr/>
        </p:nvSpPr>
        <p:spPr>
          <a:xfrm>
            <a:off x="6185800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/>
          <p:cNvSpPr/>
          <p:nvPr/>
        </p:nvSpPr>
        <p:spPr>
          <a:xfrm>
            <a:off x="7197783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73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309282" y="0"/>
            <a:ext cx="11819965" cy="8748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0" name="Gruppieren 59"/>
          <p:cNvGrpSpPr/>
          <p:nvPr/>
        </p:nvGrpSpPr>
        <p:grpSpPr>
          <a:xfrm>
            <a:off x="918036" y="120062"/>
            <a:ext cx="10124428" cy="8409206"/>
            <a:chOff x="918036" y="120062"/>
            <a:chExt cx="10124428" cy="8409206"/>
          </a:xfrm>
        </p:grpSpPr>
        <p:grpSp>
          <p:nvGrpSpPr>
            <p:cNvPr id="109" name="Gruppieren 108"/>
            <p:cNvGrpSpPr/>
            <p:nvPr/>
          </p:nvGrpSpPr>
          <p:grpSpPr>
            <a:xfrm>
              <a:off x="918036" y="120062"/>
              <a:ext cx="10124428" cy="5903596"/>
              <a:chOff x="732299" y="60529"/>
              <a:chExt cx="10124428" cy="5903597"/>
            </a:xfrm>
          </p:grpSpPr>
          <p:grpSp>
            <p:nvGrpSpPr>
              <p:cNvPr id="95" name="Gruppieren 94"/>
              <p:cNvGrpSpPr/>
              <p:nvPr/>
            </p:nvGrpSpPr>
            <p:grpSpPr>
              <a:xfrm>
                <a:off x="2206648" y="60529"/>
                <a:ext cx="8650079" cy="5903597"/>
                <a:chOff x="636928" y="60529"/>
                <a:chExt cx="8650079" cy="5903597"/>
              </a:xfrm>
            </p:grpSpPr>
            <p:sp>
              <p:nvSpPr>
                <p:cNvPr id="7" name="Abgerundetes Rechteck 6"/>
                <p:cNvSpPr/>
                <p:nvPr/>
              </p:nvSpPr>
              <p:spPr>
                <a:xfrm>
                  <a:off x="2722419" y="60529"/>
                  <a:ext cx="893618" cy="546431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GC-MS</a:t>
                  </a:r>
                </a:p>
              </p:txBody>
            </p:sp>
            <p:sp>
              <p:nvSpPr>
                <p:cNvPr id="8" name="Abgerundetes Rechteck 7"/>
                <p:cNvSpPr/>
                <p:nvPr/>
              </p:nvSpPr>
              <p:spPr>
                <a:xfrm>
                  <a:off x="2341228" y="971387"/>
                  <a:ext cx="1656000" cy="54643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Peak list</a:t>
                  </a:r>
                </a:p>
              </p:txBody>
            </p:sp>
            <p:sp>
              <p:nvSpPr>
                <p:cNvPr id="9" name="Ellipse 8"/>
                <p:cNvSpPr/>
                <p:nvPr/>
              </p:nvSpPr>
              <p:spPr>
                <a:xfrm>
                  <a:off x="2292928" y="1882701"/>
                  <a:ext cx="1752600" cy="546431"/>
                </a:xfrm>
                <a:prstGeom prst="ellipse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</a:rPr>
                    <a:t>GCalignR</a:t>
                  </a:r>
                </a:p>
              </p:txBody>
            </p:sp>
            <p:sp>
              <p:nvSpPr>
                <p:cNvPr id="13" name="Abgerundetes Rechteck 12"/>
                <p:cNvSpPr/>
                <p:nvPr/>
              </p:nvSpPr>
              <p:spPr>
                <a:xfrm>
                  <a:off x="636928" y="28699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check_input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Abgerundetes Rechteck 13"/>
                <p:cNvSpPr/>
                <p:nvPr/>
              </p:nvSpPr>
              <p:spPr>
                <a:xfrm>
                  <a:off x="1959932" y="3583969"/>
                  <a:ext cx="239722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align_chromatograms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" name="Gewinkelter Verbinder 16"/>
                <p:cNvCxnSpPr>
                  <a:stCxn id="9" idx="4"/>
                  <a:endCxn id="13" idx="0"/>
                </p:cNvCxnSpPr>
                <p:nvPr/>
              </p:nvCxnSpPr>
              <p:spPr>
                <a:xfrm rot="5400000">
                  <a:off x="2096673" y="1797387"/>
                  <a:ext cx="440811" cy="1704300"/>
                </a:xfrm>
                <a:prstGeom prst="bentConnector3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Gerade Verbindung mit Pfeil 25"/>
                <p:cNvCxnSpPr>
                  <a:stCxn id="7" idx="2"/>
                  <a:endCxn id="8" idx="0"/>
                </p:cNvCxnSpPr>
                <p:nvPr/>
              </p:nvCxnSpPr>
              <p:spPr>
                <a:xfrm>
                  <a:off x="3169228" y="606960"/>
                  <a:ext cx="0" cy="36442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Gerade Verbindung mit Pfeil 29"/>
                <p:cNvCxnSpPr>
                  <a:stCxn id="8" idx="2"/>
                  <a:endCxn id="9" idx="0"/>
                </p:cNvCxnSpPr>
                <p:nvPr/>
              </p:nvCxnSpPr>
              <p:spPr>
                <a:xfrm>
                  <a:off x="3169228" y="1517818"/>
                  <a:ext cx="0" cy="36488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Gewinkelter Verbinder 32"/>
                <p:cNvCxnSpPr>
                  <a:stCxn id="13" idx="2"/>
                  <a:endCxn id="14" idx="1"/>
                </p:cNvCxnSpPr>
                <p:nvPr/>
              </p:nvCxnSpPr>
              <p:spPr>
                <a:xfrm rot="16200000" flipH="1">
                  <a:off x="1492025" y="3389277"/>
                  <a:ext cx="440811" cy="495004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Abgerundetes Rechteck 43"/>
                <p:cNvSpPr/>
                <p:nvPr/>
              </p:nvSpPr>
              <p:spPr>
                <a:xfrm>
                  <a:off x="407504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gc_heatmap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Abgerundetes Rechteck 44"/>
                <p:cNvSpPr/>
                <p:nvPr/>
              </p:nvSpPr>
              <p:spPr>
                <a:xfrm>
                  <a:off x="585302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plot</a:t>
                  </a:r>
                </a:p>
              </p:txBody>
            </p:sp>
            <p:sp>
              <p:nvSpPr>
                <p:cNvPr id="46" name="Abgerundetes Rechteck 45"/>
                <p:cNvSpPr/>
                <p:nvPr/>
              </p:nvSpPr>
              <p:spPr>
                <a:xfrm>
                  <a:off x="7631007" y="5417695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print</a:t>
                  </a:r>
                </a:p>
              </p:txBody>
            </p:sp>
            <p:sp>
              <p:nvSpPr>
                <p:cNvPr id="47" name="Abgerundetes Rechteck 46"/>
                <p:cNvSpPr/>
                <p:nvPr/>
              </p:nvSpPr>
              <p:spPr>
                <a:xfrm>
                  <a:off x="2330542" y="44064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aligned data</a:t>
                  </a:r>
                </a:p>
              </p:txBody>
            </p:sp>
            <p:cxnSp>
              <p:nvCxnSpPr>
                <p:cNvPr id="64" name="Gerade Verbindung mit Pfeil 63"/>
                <p:cNvCxnSpPr>
                  <a:stCxn id="14" idx="2"/>
                  <a:endCxn id="47" idx="0"/>
                </p:cNvCxnSpPr>
                <p:nvPr/>
              </p:nvCxnSpPr>
              <p:spPr>
                <a:xfrm>
                  <a:off x="3158542" y="4130400"/>
                  <a:ext cx="0" cy="27604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winkelter Verbinder 68"/>
                <p:cNvCxnSpPr>
                  <a:stCxn id="47" idx="3"/>
                  <a:endCxn id="46" idx="0"/>
                </p:cNvCxnSpPr>
                <p:nvPr/>
              </p:nvCxnSpPr>
              <p:spPr>
                <a:xfrm>
                  <a:off x="3986542" y="4679659"/>
                  <a:ext cx="4472465" cy="738036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winkelter Verbinder 70"/>
                <p:cNvCxnSpPr>
                  <a:stCxn id="47" idx="3"/>
                  <a:endCxn id="44" idx="0"/>
                </p:cNvCxnSpPr>
                <p:nvPr/>
              </p:nvCxnSpPr>
              <p:spPr>
                <a:xfrm>
                  <a:off x="3986542" y="4679659"/>
                  <a:ext cx="916505" cy="738035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Gerade Verbindung mit Pfeil 79"/>
                <p:cNvCxnSpPr>
                  <a:stCxn id="9" idx="4"/>
                  <a:endCxn id="14" idx="0"/>
                </p:cNvCxnSpPr>
                <p:nvPr/>
              </p:nvCxnSpPr>
              <p:spPr>
                <a:xfrm flipH="1">
                  <a:off x="3158542" y="2429132"/>
                  <a:ext cx="10686" cy="115483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Textfeld 95"/>
              <p:cNvSpPr txBox="1"/>
              <p:nvPr/>
            </p:nvSpPr>
            <p:spPr>
              <a:xfrm>
                <a:off x="806272" y="182880"/>
                <a:ext cx="2781708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Analytical</a:t>
                </a:r>
                <a:r>
                  <a:rPr lang="en-GB" sz="2105" dirty="0"/>
                  <a:t> </a:t>
                </a:r>
                <a:r>
                  <a:rPr lang="en-GB" sz="2000" dirty="0"/>
                  <a:t>Chemistry</a:t>
                </a:r>
              </a:p>
            </p:txBody>
          </p:sp>
          <p:sp>
            <p:nvSpPr>
              <p:cNvPr id="97" name="Textfeld 96"/>
              <p:cNvSpPr txBox="1"/>
              <p:nvPr/>
            </p:nvSpPr>
            <p:spPr>
              <a:xfrm>
                <a:off x="806270" y="1027570"/>
                <a:ext cx="2148417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Calling</a:t>
                </a:r>
                <a:r>
                  <a:rPr lang="en-GB" sz="2105" dirty="0"/>
                  <a:t> </a:t>
                </a:r>
                <a:r>
                  <a:rPr lang="en-GB" sz="2000" dirty="0"/>
                  <a:t>peaks</a:t>
                </a:r>
              </a:p>
            </p:txBody>
          </p:sp>
          <p:sp>
            <p:nvSpPr>
              <p:cNvPr id="98" name="Textfeld 97"/>
              <p:cNvSpPr txBox="1"/>
              <p:nvPr/>
            </p:nvSpPr>
            <p:spPr>
              <a:xfrm>
                <a:off x="732299" y="2915832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(1) Checking</a:t>
                </a:r>
              </a:p>
            </p:txBody>
          </p:sp>
          <p:sp>
            <p:nvSpPr>
              <p:cNvPr id="99" name="Textfeld 98"/>
              <p:cNvSpPr txBox="1"/>
              <p:nvPr/>
            </p:nvSpPr>
            <p:spPr>
              <a:xfrm>
                <a:off x="743329" y="37219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(2) Alignment</a:t>
                </a:r>
              </a:p>
            </p:txBody>
          </p:sp>
          <p:sp>
            <p:nvSpPr>
              <p:cNvPr id="100" name="Textfeld 99"/>
              <p:cNvSpPr txBox="1"/>
              <p:nvPr/>
            </p:nvSpPr>
            <p:spPr>
              <a:xfrm>
                <a:off x="755183" y="55062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(3) Inspection</a:t>
                </a:r>
              </a:p>
            </p:txBody>
          </p:sp>
        </p:grpSp>
        <p:cxnSp>
          <p:nvCxnSpPr>
            <p:cNvPr id="11" name="Gerader Verbinder 10"/>
            <p:cNvCxnSpPr>
              <a:stCxn id="44" idx="3"/>
              <a:endCxn id="45" idx="1"/>
            </p:cNvCxnSpPr>
            <p:nvPr/>
          </p:nvCxnSpPr>
          <p:spPr>
            <a:xfrm>
              <a:off x="7486504" y="5750442"/>
              <a:ext cx="121980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>
              <a:stCxn id="45" idx="3"/>
              <a:endCxn id="46" idx="1"/>
            </p:cNvCxnSpPr>
            <p:nvPr/>
          </p:nvCxnSpPr>
          <p:spPr>
            <a:xfrm>
              <a:off x="9264486" y="5750444"/>
              <a:ext cx="121980" cy="1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Abgerundetes Rechteck 47"/>
            <p:cNvSpPr/>
            <p:nvPr/>
          </p:nvSpPr>
          <p:spPr>
            <a:xfrm>
              <a:off x="4096685" y="6191255"/>
              <a:ext cx="1656000" cy="546431"/>
            </a:xfrm>
            <a:prstGeom prst="roundRect">
              <a:avLst/>
            </a:prstGeom>
            <a:solidFill>
              <a:srgbClr val="D95F0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norm_peaks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Gewinkelter Verbinder 23"/>
            <p:cNvCxnSpPr>
              <a:stCxn id="47" idx="3"/>
              <a:endCxn id="45" idx="0"/>
            </p:cNvCxnSpPr>
            <p:nvPr/>
          </p:nvCxnSpPr>
          <p:spPr>
            <a:xfrm>
              <a:off x="5742001" y="4739191"/>
              <a:ext cx="2694485" cy="738035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47" idx="2"/>
              <a:endCxn id="48" idx="0"/>
            </p:cNvCxnSpPr>
            <p:nvPr/>
          </p:nvCxnSpPr>
          <p:spPr>
            <a:xfrm>
              <a:off x="4913999" y="5012406"/>
              <a:ext cx="10686" cy="11788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Ellipse 60"/>
            <p:cNvSpPr/>
            <p:nvPr/>
          </p:nvSpPr>
          <p:spPr>
            <a:xfrm>
              <a:off x="4039593" y="7205333"/>
              <a:ext cx="1752600" cy="546431"/>
            </a:xfrm>
            <a:prstGeom prst="ellipse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vegan</a:t>
              </a:r>
            </a:p>
          </p:txBody>
        </p:sp>
        <p:cxnSp>
          <p:nvCxnSpPr>
            <p:cNvPr id="52" name="Gerade Verbindung mit Pfeil 51"/>
            <p:cNvCxnSpPr>
              <a:stCxn id="48" idx="2"/>
              <a:endCxn id="61" idx="0"/>
            </p:cNvCxnSpPr>
            <p:nvPr/>
          </p:nvCxnSpPr>
          <p:spPr>
            <a:xfrm flipH="1">
              <a:off x="4915893" y="6737686"/>
              <a:ext cx="8792" cy="4676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Abgerundetes Rechteck 78"/>
            <p:cNvSpPr/>
            <p:nvPr/>
          </p:nvSpPr>
          <p:spPr>
            <a:xfrm>
              <a:off x="3211593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metaMDS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sp>
          <p:nvSpPr>
            <p:cNvPr id="82" name="Abgerundetes Rechteck 81"/>
            <p:cNvSpPr/>
            <p:nvPr/>
          </p:nvSpPr>
          <p:spPr>
            <a:xfrm>
              <a:off x="5085572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105" i="1" dirty="0" err="1">
                  <a:solidFill>
                    <a:schemeClr val="tx1"/>
                  </a:solidFill>
                </a:rPr>
                <a:t>adonis</a:t>
              </a:r>
              <a:endParaRPr lang="en-GB" sz="2105" i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winkelter Verbinder 54"/>
            <p:cNvCxnSpPr>
              <a:stCxn id="61" idx="4"/>
              <a:endCxn id="79" idx="0"/>
            </p:cNvCxnSpPr>
            <p:nvPr/>
          </p:nvCxnSpPr>
          <p:spPr>
            <a:xfrm rot="5400000">
              <a:off x="4362207" y="7429150"/>
              <a:ext cx="231073" cy="876300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winkelter Verbinder 58"/>
            <p:cNvCxnSpPr>
              <a:stCxn id="61" idx="4"/>
              <a:endCxn id="82" idx="0"/>
            </p:cNvCxnSpPr>
            <p:nvPr/>
          </p:nvCxnSpPr>
          <p:spPr>
            <a:xfrm rot="16200000" flipH="1">
              <a:off x="5299196" y="7368460"/>
              <a:ext cx="231073" cy="997679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feld 86"/>
            <p:cNvSpPr txBox="1"/>
            <p:nvPr/>
          </p:nvSpPr>
          <p:spPr>
            <a:xfrm>
              <a:off x="940920" y="6279804"/>
              <a:ext cx="25860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(5) Peak normalisation</a:t>
              </a:r>
            </a:p>
          </p:txBody>
        </p:sp>
        <p:sp>
          <p:nvSpPr>
            <p:cNvPr id="88" name="Textfeld 87"/>
            <p:cNvSpPr txBox="1"/>
            <p:nvPr/>
          </p:nvSpPr>
          <p:spPr>
            <a:xfrm>
              <a:off x="940919" y="7542027"/>
              <a:ext cx="2455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Downstream Analysis</a:t>
              </a:r>
            </a:p>
          </p:txBody>
        </p:sp>
      </p:grpSp>
      <p:sp>
        <p:nvSpPr>
          <p:cNvPr id="6" name="Rechteck: abgerundete Ecken 5"/>
          <p:cNvSpPr/>
          <p:nvPr/>
        </p:nvSpPr>
        <p:spPr>
          <a:xfrm>
            <a:off x="6853781" y="2555991"/>
            <a:ext cx="3582927" cy="15336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tx1"/>
                </a:solidFill>
              </a:rPr>
              <a:t>(4) Optional</a:t>
            </a:r>
          </a:p>
          <a:p>
            <a:r>
              <a:rPr lang="en-GB" sz="2000" dirty="0">
                <a:solidFill>
                  <a:schemeClr val="tx1"/>
                </a:solidFill>
              </a:rPr>
              <a:t>Re-scoring of peaks and/or – revising alignment parameters</a:t>
            </a:r>
          </a:p>
        </p:txBody>
      </p:sp>
      <p:cxnSp>
        <p:nvCxnSpPr>
          <p:cNvPr id="27" name="Verbinder: gewinkelt 26"/>
          <p:cNvCxnSpPr>
            <a:endCxn id="14" idx="3"/>
          </p:cNvCxnSpPr>
          <p:nvPr/>
        </p:nvCxnSpPr>
        <p:spPr>
          <a:xfrm rot="10800000" flipV="1">
            <a:off x="6112609" y="3322825"/>
            <a:ext cx="701020" cy="593891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/>
          <p:cNvCxnSpPr>
            <a:cxnSpLocks/>
          </p:cNvCxnSpPr>
          <p:nvPr/>
        </p:nvCxnSpPr>
        <p:spPr>
          <a:xfrm rot="10800000">
            <a:off x="5791956" y="1304137"/>
            <a:ext cx="4643871" cy="2018689"/>
          </a:xfrm>
          <a:prstGeom prst="bentConnector3">
            <a:avLst>
              <a:gd name="adj1" fmla="val -18448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Verbinder: gewinkelt 34"/>
          <p:cNvCxnSpPr>
            <a:cxnSpLocks/>
            <a:stCxn id="46" idx="3"/>
          </p:cNvCxnSpPr>
          <p:nvPr/>
        </p:nvCxnSpPr>
        <p:spPr>
          <a:xfrm flipV="1">
            <a:off x="11040448" y="3322825"/>
            <a:ext cx="249163" cy="2427618"/>
          </a:xfrm>
          <a:prstGeom prst="bentConnector2">
            <a:avLst/>
          </a:prstGeom>
          <a:ln w="2857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52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09600" y="128337"/>
            <a:ext cx="11519647" cy="780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87" y="3997099"/>
            <a:ext cx="3600000" cy="360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058" y="3997098"/>
            <a:ext cx="3600000" cy="36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429" y="3997097"/>
            <a:ext cx="3600000" cy="36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547257" y="1371600"/>
            <a:ext cx="936172" cy="359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0" b="8305"/>
          <a:stretch/>
        </p:blipFill>
        <p:spPr>
          <a:xfrm>
            <a:off x="884337" y="265325"/>
            <a:ext cx="11059820" cy="3672000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2215489" y="877870"/>
            <a:ext cx="1066254" cy="4937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2215489" y="877870"/>
            <a:ext cx="9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aligned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2215489" y="1016152"/>
            <a:ext cx="1066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pre-aligned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381471" y="66307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</a:t>
            </a:r>
          </a:p>
        </p:txBody>
      </p:sp>
      <p:sp>
        <p:nvSpPr>
          <p:cNvPr id="19" name="Textfeld 18"/>
          <p:cNvSpPr txBox="1"/>
          <p:nvPr/>
        </p:nvSpPr>
        <p:spPr>
          <a:xfrm>
            <a:off x="1381471" y="4031051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4976750" y="403105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8418150" y="4031049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12104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329609" y="2892056"/>
            <a:ext cx="12131749" cy="4688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2" t="21651" r="20341" b="20966"/>
          <a:stretch/>
        </p:blipFill>
        <p:spPr>
          <a:xfrm>
            <a:off x="4615541" y="3574588"/>
            <a:ext cx="2993573" cy="3185441"/>
          </a:xfrm>
          <a:prstGeom prst="rect">
            <a:avLst/>
          </a:prstGeom>
          <a:ln>
            <a:noFill/>
          </a:ln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8" t="21655" r="19425" b="20965"/>
          <a:stretch/>
        </p:blipFill>
        <p:spPr>
          <a:xfrm>
            <a:off x="871248" y="3574588"/>
            <a:ext cx="3047608" cy="3185441"/>
          </a:xfrm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1153885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bimaculatus</a:t>
            </a:r>
          </a:p>
        </p:txBody>
      </p:sp>
      <p:sp>
        <p:nvSpPr>
          <p:cNvPr id="13" name="Textfeld 12"/>
          <p:cNvSpPr txBox="1"/>
          <p:nvPr/>
        </p:nvSpPr>
        <p:spPr>
          <a:xfrm rot="16200000">
            <a:off x="70865" y="4654254"/>
            <a:ext cx="123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Error rate</a:t>
            </a:r>
          </a:p>
        </p:txBody>
      </p:sp>
      <p:sp>
        <p:nvSpPr>
          <p:cNvPr id="14" name="Textfeld 13"/>
          <p:cNvSpPr txBox="1"/>
          <p:nvPr/>
        </p:nvSpPr>
        <p:spPr>
          <a:xfrm rot="1136789">
            <a:off x="698687" y="650459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827813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ephippiatus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5" t="20771" r="20526" b="20989"/>
          <a:stretch/>
        </p:blipFill>
        <p:spPr>
          <a:xfrm>
            <a:off x="8305798" y="3550779"/>
            <a:ext cx="2960915" cy="3233057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501741" y="3187477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flavifrons</a:t>
            </a:r>
          </a:p>
        </p:txBody>
      </p:sp>
      <p:sp>
        <p:nvSpPr>
          <p:cNvPr id="21" name="Textfeld 20"/>
          <p:cNvSpPr txBox="1"/>
          <p:nvPr/>
        </p:nvSpPr>
        <p:spPr>
          <a:xfrm rot="1136789">
            <a:off x="4445750" y="653354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22" name="Textfeld 21"/>
          <p:cNvSpPr txBox="1"/>
          <p:nvPr/>
        </p:nvSpPr>
        <p:spPr>
          <a:xfrm rot="1136789">
            <a:off x="8192812" y="6504597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433773" y="3864510"/>
            <a:ext cx="500400" cy="2303772"/>
            <a:chOff x="6045187" y="4044878"/>
            <a:chExt cx="500400" cy="2303772"/>
          </a:xfrm>
        </p:grpSpPr>
        <p:sp>
          <p:nvSpPr>
            <p:cNvPr id="29" name="Rechteck 28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0" name="Gruppieren 29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1" name="Textfeld 30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32" name="Textfeld 31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33" name="Textfeld 32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34" name="Textfeld 33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36" name="Gruppieren 35"/>
          <p:cNvGrpSpPr/>
          <p:nvPr/>
        </p:nvGrpSpPr>
        <p:grpSpPr>
          <a:xfrm>
            <a:off x="8121731" y="3864510"/>
            <a:ext cx="500400" cy="2303772"/>
            <a:chOff x="6045187" y="4044878"/>
            <a:chExt cx="500400" cy="2303772"/>
          </a:xfrm>
        </p:grpSpPr>
        <p:sp>
          <p:nvSpPr>
            <p:cNvPr id="37" name="Rechteck 36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8" name="Gruppieren 37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9" name="Textfeld 38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1" name="Textfeld 40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42" name="Textfeld 41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44" name="Gruppieren 43"/>
          <p:cNvGrpSpPr/>
          <p:nvPr/>
        </p:nvGrpSpPr>
        <p:grpSpPr>
          <a:xfrm>
            <a:off x="727623" y="3864510"/>
            <a:ext cx="500400" cy="2303772"/>
            <a:chOff x="6045187" y="4044878"/>
            <a:chExt cx="500400" cy="2303772"/>
          </a:xfrm>
        </p:grpSpPr>
        <p:sp>
          <p:nvSpPr>
            <p:cNvPr id="45" name="Rechteck 44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46" name="Gruppieren 45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47" name="Textfeld 46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8" name="Textfeld 47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50" name="Textfeld 49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51" name="Textfeld 50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68" name="Gruppieren 67"/>
          <p:cNvGrpSpPr/>
          <p:nvPr/>
        </p:nvGrpSpPr>
        <p:grpSpPr>
          <a:xfrm>
            <a:off x="1073293" y="6066054"/>
            <a:ext cx="2160000" cy="729240"/>
            <a:chOff x="8160047" y="2676902"/>
            <a:chExt cx="2160000" cy="729240"/>
          </a:xfrm>
        </p:grpSpPr>
        <p:sp>
          <p:nvSpPr>
            <p:cNvPr id="69" name="Rechteck 68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0" name="Gruppieren 69"/>
            <p:cNvGrpSpPr/>
            <p:nvPr/>
          </p:nvGrpSpPr>
          <p:grpSpPr>
            <a:xfrm>
              <a:off x="8210129" y="2676902"/>
              <a:ext cx="2063731" cy="729240"/>
              <a:chOff x="2125783" y="4387817"/>
              <a:chExt cx="2063731" cy="729240"/>
            </a:xfrm>
          </p:grpSpPr>
          <p:sp>
            <p:nvSpPr>
              <p:cNvPr id="71" name="Textfeld 70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2" name="Textfeld 71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73" name="Textfeld 72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74" name="Textfeld 73"/>
              <p:cNvSpPr txBox="1"/>
              <p:nvPr/>
            </p:nvSpPr>
            <p:spPr>
              <a:xfrm rot="877827">
                <a:off x="3685514" y="4809280"/>
                <a:ext cx="504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75" name="Gruppieren 74"/>
          <p:cNvGrpSpPr/>
          <p:nvPr/>
        </p:nvGrpSpPr>
        <p:grpSpPr>
          <a:xfrm>
            <a:off x="4826143" y="6066054"/>
            <a:ext cx="2203574" cy="740764"/>
            <a:chOff x="8160047" y="2676902"/>
            <a:chExt cx="2203574" cy="740764"/>
          </a:xfrm>
        </p:grpSpPr>
        <p:sp>
          <p:nvSpPr>
            <p:cNvPr id="76" name="Rechteck 75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7" name="Gruppieren 76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78" name="Textfeld 77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9" name="Textfeld 78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0" name="Textfeld 79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1" name="Textfeld 80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82" name="Gruppieren 81"/>
          <p:cNvGrpSpPr/>
          <p:nvPr/>
        </p:nvGrpSpPr>
        <p:grpSpPr>
          <a:xfrm>
            <a:off x="8474218" y="6085104"/>
            <a:ext cx="2203574" cy="740764"/>
            <a:chOff x="8160047" y="2676902"/>
            <a:chExt cx="2203574" cy="740764"/>
          </a:xfrm>
        </p:grpSpPr>
        <p:sp>
          <p:nvSpPr>
            <p:cNvPr id="83" name="Rechteck 82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84" name="Gruppieren 83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85" name="Textfeld 84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86" name="Textfeld 85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7" name="Textfeld 86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8" name="Textfeld 87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118" name="Gruppieren 117"/>
          <p:cNvGrpSpPr/>
          <p:nvPr/>
        </p:nvGrpSpPr>
        <p:grpSpPr>
          <a:xfrm>
            <a:off x="10470614" y="5697556"/>
            <a:ext cx="1148188" cy="1332000"/>
            <a:chOff x="3004012" y="4584935"/>
            <a:chExt cx="1148188" cy="1332000"/>
          </a:xfrm>
        </p:grpSpPr>
        <p:sp>
          <p:nvSpPr>
            <p:cNvPr id="119" name="Rechteck 118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0" name="Gruppieren 119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1" name="Textfeld 120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22" name="Textfeld 121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23" name="Textfeld 122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24" name="Textfeld 123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25" name="Textfeld 124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4" name="Textfeld 23"/>
          <p:cNvSpPr txBox="1"/>
          <p:nvPr/>
        </p:nvSpPr>
        <p:spPr>
          <a:xfrm rot="18654681">
            <a:off x="10096587" y="6269190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02" name="Gruppieren 101"/>
          <p:cNvGrpSpPr/>
          <p:nvPr/>
        </p:nvGrpSpPr>
        <p:grpSpPr>
          <a:xfrm>
            <a:off x="3070575" y="5643102"/>
            <a:ext cx="1148188" cy="1332000"/>
            <a:chOff x="3004012" y="4584935"/>
            <a:chExt cx="1148188" cy="1332000"/>
          </a:xfrm>
        </p:grpSpPr>
        <p:sp>
          <p:nvSpPr>
            <p:cNvPr id="103" name="Rechteck 102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04" name="Gruppieren 103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05" name="Textfeld 104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06" name="Textfeld 105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07" name="Textfeld 106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08" name="Textfeld 107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09" name="Textfeld 108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15" name="Textfeld 14"/>
          <p:cNvSpPr txBox="1"/>
          <p:nvPr/>
        </p:nvSpPr>
        <p:spPr>
          <a:xfrm rot="18654681">
            <a:off x="2649053" y="6259665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26" name="Gruppieren 125"/>
          <p:cNvGrpSpPr/>
          <p:nvPr/>
        </p:nvGrpSpPr>
        <p:grpSpPr>
          <a:xfrm>
            <a:off x="6812950" y="5652627"/>
            <a:ext cx="1148188" cy="1332000"/>
            <a:chOff x="3004012" y="4584935"/>
            <a:chExt cx="1148188" cy="1332000"/>
          </a:xfrm>
        </p:grpSpPr>
        <p:sp>
          <p:nvSpPr>
            <p:cNvPr id="127" name="Rechteck 126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8" name="Gruppieren 127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30" name="Textfeld 129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31" name="Textfeld 130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32" name="Textfeld 131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33" name="Textfeld 132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3" name="Textfeld 22"/>
          <p:cNvSpPr txBox="1"/>
          <p:nvPr/>
        </p:nvSpPr>
        <p:spPr>
          <a:xfrm rot="18654681">
            <a:off x="6396633" y="6269191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18175" y="3455894"/>
            <a:ext cx="901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								B								C</a:t>
            </a:r>
          </a:p>
        </p:txBody>
      </p:sp>
    </p:spTree>
    <p:extLst>
      <p:ext uri="{BB962C8B-B14F-4D97-AF65-F5344CB8AC3E}">
        <p14:creationId xmlns:p14="http://schemas.microsoft.com/office/powerpoint/2010/main" val="3472841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495</Words>
  <Application>Microsoft Office PowerPoint</Application>
  <PresentationFormat>Benutzerdefiniert</PresentationFormat>
  <Paragraphs>395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Trebuchet MS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Meinolf Ottensmann</dc:creator>
  <cp:lastModifiedBy>mo</cp:lastModifiedBy>
  <cp:revision>109</cp:revision>
  <dcterms:created xsi:type="dcterms:W3CDTF">2016-12-09T14:12:15Z</dcterms:created>
  <dcterms:modified xsi:type="dcterms:W3CDTF">2017-02-16T17:26:29Z</dcterms:modified>
</cp:coreProperties>
</file>

<file path=docProps/thumbnail.jpeg>
</file>